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24384000" cy="13716000"/>
  <p:notesSz cx="6858000" cy="9144000"/>
  <p:embeddedFontLst>
    <p:embeddedFont>
      <p:font typeface="Assistant" pitchFamily="2" charset="-79"/>
      <p:regular r:id="rId11"/>
      <p:bold r:id="rId12"/>
    </p:embeddedFont>
    <p:embeddedFont>
      <p:font typeface="Helvetica Neue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J3LRJWW0C8cCwKgkmgk1V4Q+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ee8f1fa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dfee8f1fa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ee8f1fa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gdfee8f1fa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noFill/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/>
          <p:nvPr/>
        </p:nvSpPr>
        <p:spPr>
          <a:xfrm>
            <a:off x="18667" y="12435200"/>
            <a:ext cx="24384001" cy="131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0"/>
          <p:cNvSpPr/>
          <p:nvPr/>
        </p:nvSpPr>
        <p:spPr>
          <a:xfrm>
            <a:off x="18667" y="-18667"/>
            <a:ext cx="24384001" cy="9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0"/>
          <p:cNvSpPr/>
          <p:nvPr/>
        </p:nvSpPr>
        <p:spPr>
          <a:xfrm>
            <a:off x="0" y="0"/>
            <a:ext cx="831300" cy="137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0"/>
          <p:cNvSpPr/>
          <p:nvPr/>
        </p:nvSpPr>
        <p:spPr>
          <a:xfrm>
            <a:off x="23571467" y="0"/>
            <a:ext cx="831300" cy="1374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831200" y="5730240"/>
            <a:ext cx="22721701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72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831200" y="2682267"/>
            <a:ext cx="7145700" cy="975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16407198" y="2682267"/>
            <a:ext cx="7145700" cy="975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3"/>
          </p:nvPr>
        </p:nvSpPr>
        <p:spPr>
          <a:xfrm>
            <a:off x="8619200" y="2682267"/>
            <a:ext cx="7145700" cy="975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72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7488000" cy="23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31200" y="3224800"/>
            <a:ext cx="7488000" cy="9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17444700" cy="115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831200" y="1813200"/>
            <a:ext cx="10664100" cy="60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Font typeface="Assistant"/>
              <a:buNone/>
              <a:defRPr sz="11200" b="1">
                <a:latin typeface="Assistant"/>
                <a:ea typeface="Assistant"/>
                <a:cs typeface="Assistant"/>
                <a:sym typeface="Assistan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Font typeface="Assistant"/>
              <a:buNone/>
              <a:defRPr sz="11200" b="1">
                <a:latin typeface="Assistant"/>
                <a:ea typeface="Assistant"/>
                <a:cs typeface="Assistant"/>
                <a:sym typeface="Assistan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Font typeface="Assistant"/>
              <a:buNone/>
              <a:defRPr sz="11200" b="1">
                <a:latin typeface="Assistant"/>
                <a:ea typeface="Assistant"/>
                <a:cs typeface="Assistant"/>
                <a:sym typeface="Assistan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Font typeface="Assistant"/>
              <a:buNone/>
              <a:defRPr sz="11200" b="1">
                <a:latin typeface="Assistant"/>
                <a:ea typeface="Assistant"/>
                <a:cs typeface="Assistant"/>
                <a:sym typeface="Assistan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Font typeface="Assistant"/>
              <a:buNone/>
              <a:defRPr sz="11200" b="1">
                <a:latin typeface="Assistant"/>
                <a:ea typeface="Assistant"/>
                <a:cs typeface="Assistant"/>
                <a:sym typeface="Assistan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Font typeface="Assistant"/>
              <a:buNone/>
              <a:defRPr sz="11200" b="1">
                <a:latin typeface="Assistant"/>
                <a:ea typeface="Assistant"/>
                <a:cs typeface="Assistant"/>
                <a:sym typeface="Assistan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Font typeface="Assistant"/>
              <a:buNone/>
              <a:defRPr sz="11200" b="1">
                <a:latin typeface="Assistant"/>
                <a:ea typeface="Assistant"/>
                <a:cs typeface="Assistant"/>
                <a:sym typeface="Assistan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Font typeface="Assistant"/>
              <a:buNone/>
              <a:defRPr sz="11200" b="1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831200" y="7867600"/>
            <a:ext cx="10664100" cy="3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13172000" y="914400"/>
            <a:ext cx="9118500" cy="11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>
                <a:solidFill>
                  <a:schemeClr val="lt1"/>
                </a:solidFill>
              </a:defRPr>
            </a:lvl1pPr>
            <a:lvl2pPr marL="914400" lvl="1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2pPr>
            <a:lvl3pPr marL="1371600" lvl="2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3pPr>
            <a:lvl4pPr marL="1828800" lvl="3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4pPr>
            <a:lvl5pPr marL="2286000" lvl="4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5pPr>
            <a:lvl6pPr marL="2743200" lvl="5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6pPr>
            <a:lvl7pPr marL="3200400" lvl="6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7pPr>
            <a:lvl8pPr marL="3657600" lvl="7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8pPr>
            <a:lvl9pPr marL="4114800" lvl="8" indent="-46355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831200" y="12435200"/>
            <a:ext cx="188856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 hasCustomPrompt="1"/>
          </p:nvPr>
        </p:nvSpPr>
        <p:spPr>
          <a:xfrm>
            <a:off x="831200" y="2395467"/>
            <a:ext cx="22721701" cy="5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0"/>
              <a:buNone/>
              <a:defRPr sz="3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0"/>
              <a:buNone/>
              <a:defRPr sz="320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0"/>
              <a:buNone/>
              <a:defRPr sz="320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0"/>
              <a:buNone/>
              <a:defRPr sz="320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0"/>
              <a:buNone/>
              <a:defRPr sz="320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0"/>
              <a:buNone/>
              <a:defRPr sz="320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0"/>
              <a:buNone/>
              <a:defRPr sz="320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0"/>
              <a:buNone/>
              <a:defRPr sz="320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0"/>
              <a:buNone/>
              <a:defRPr sz="3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831200" y="7851733"/>
            <a:ext cx="22721701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_NUMBER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831200" y="2395467"/>
            <a:ext cx="6444000" cy="5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1"/>
          </p:nvPr>
        </p:nvSpPr>
        <p:spPr>
          <a:xfrm>
            <a:off x="831200" y="7851733"/>
            <a:ext cx="6444000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2"/>
          </p:nvPr>
        </p:nvSpPr>
        <p:spPr>
          <a:xfrm>
            <a:off x="17108800" y="2395467"/>
            <a:ext cx="6444000" cy="5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3"/>
          </p:nvPr>
        </p:nvSpPr>
        <p:spPr>
          <a:xfrm>
            <a:off x="17108800" y="7851733"/>
            <a:ext cx="6444000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title" idx="4"/>
          </p:nvPr>
        </p:nvSpPr>
        <p:spPr>
          <a:xfrm>
            <a:off x="8970000" y="2395467"/>
            <a:ext cx="6444000" cy="5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200"/>
              <a:buNone/>
              <a:defRPr sz="19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body" idx="5"/>
          </p:nvPr>
        </p:nvSpPr>
        <p:spPr>
          <a:xfrm>
            <a:off x="8970000" y="7851733"/>
            <a:ext cx="6444000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72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831200" y="2441600"/>
            <a:ext cx="22721701" cy="9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/>
          <p:nvPr/>
        </p:nvSpPr>
        <p:spPr>
          <a:xfrm>
            <a:off x="18667" y="12435267"/>
            <a:ext cx="24384001" cy="131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18667" y="-18667"/>
            <a:ext cx="24384001" cy="93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2"/>
          <p:cNvSpPr/>
          <p:nvPr/>
        </p:nvSpPr>
        <p:spPr>
          <a:xfrm>
            <a:off x="0" y="0"/>
            <a:ext cx="831300" cy="137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/>
          <p:nvPr/>
        </p:nvSpPr>
        <p:spPr>
          <a:xfrm>
            <a:off x="23571467" y="0"/>
            <a:ext cx="831300" cy="137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72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831200" y="2441600"/>
            <a:ext cx="22721701" cy="9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ontact">
  <p:cSld name="MAIN_POINT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9" name="Google Shape;49;p13"/>
          <p:cNvGrpSpPr/>
          <p:nvPr/>
        </p:nvGrpSpPr>
        <p:grpSpPr>
          <a:xfrm rot="2700000">
            <a:off x="1561821" y="1283779"/>
            <a:ext cx="1853018" cy="1506260"/>
            <a:chOff x="919500" y="1916075"/>
            <a:chExt cx="1067700" cy="867900"/>
          </a:xfrm>
        </p:grpSpPr>
        <p:sp>
          <p:nvSpPr>
            <p:cNvPr id="50" name="Google Shape;50;p13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52;p13"/>
          <p:cNvGrpSpPr/>
          <p:nvPr/>
        </p:nvGrpSpPr>
        <p:grpSpPr>
          <a:xfrm rot="8100000">
            <a:off x="20658188" y="9166949"/>
            <a:ext cx="2434502" cy="1978930"/>
            <a:chOff x="521400" y="3135325"/>
            <a:chExt cx="1067700" cy="867900"/>
          </a:xfrm>
        </p:grpSpPr>
        <p:sp>
          <p:nvSpPr>
            <p:cNvPr id="53" name="Google Shape;53;p13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599999" cy="5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Font typeface="Assistant"/>
              <a:buNone/>
              <a:defRPr sz="12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Font typeface="Assistant"/>
              <a:buNone/>
              <a:defRPr sz="12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Font typeface="Assistant"/>
              <a:buNone/>
              <a:defRPr sz="12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Font typeface="Assistant"/>
              <a:buNone/>
              <a:defRPr sz="12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Font typeface="Assistant"/>
              <a:buNone/>
              <a:defRPr sz="12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Font typeface="Assistant"/>
              <a:buNone/>
              <a:defRPr sz="12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Font typeface="Assistant"/>
              <a:buNone/>
              <a:defRPr sz="12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Font typeface="Assistant"/>
              <a:buNone/>
              <a:defRPr sz="12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831267" y="3316224"/>
            <a:ext cx="16237500" cy="4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0"/>
              <a:buNone/>
              <a:defRPr sz="13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0"/>
              <a:buNone/>
              <a:defRPr sz="139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0"/>
              <a:buNone/>
              <a:defRPr sz="139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0"/>
              <a:buNone/>
              <a:defRPr sz="139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0"/>
              <a:buNone/>
              <a:defRPr sz="139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0"/>
              <a:buNone/>
              <a:defRPr sz="139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0"/>
              <a:buNone/>
              <a:defRPr sz="139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0"/>
              <a:buNone/>
              <a:defRPr sz="139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900"/>
              <a:buNone/>
              <a:defRPr sz="13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831267" y="8052997"/>
            <a:ext cx="162375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3316224"/>
            <a:ext cx="341700" cy="685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7068667" y="6401000"/>
            <a:ext cx="7315251" cy="7315049"/>
          </a:xfrm>
          <a:custGeom>
            <a:avLst/>
            <a:gdLst/>
            <a:ahLst/>
            <a:cxnLst/>
            <a:rect l="l" t="t" r="r" b="b"/>
            <a:pathLst>
              <a:path w="73158" h="73145" extrusionOk="0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2" name="Google Shape;62;p14"/>
          <p:cNvSpPr txBox="1"/>
          <p:nvPr/>
        </p:nvSpPr>
        <p:spPr>
          <a:xfrm rot="-2700000">
            <a:off x="17726550" y="9736117"/>
            <a:ext cx="7353769" cy="147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700" b="1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We use tech to connect human potential and opportunity with dignity &amp; humility   </a:t>
            </a:r>
            <a:endParaRPr sz="2700" b="1" i="0" u="none" strike="noStrike" cap="none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22439400" y="11319067"/>
            <a:ext cx="1116391" cy="1116193"/>
          </a:xfrm>
          <a:custGeom>
            <a:avLst/>
            <a:gdLst/>
            <a:ahLst/>
            <a:cxnLst/>
            <a:rect l="l" t="t" r="r" b="b"/>
            <a:pathLst>
              <a:path w="73158" h="73145" extrusionOk="0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64" name="Google Shape;64;p14"/>
          <p:cNvSpPr/>
          <p:nvPr/>
        </p:nvSpPr>
        <p:spPr>
          <a:xfrm>
            <a:off x="22447227" y="914379"/>
            <a:ext cx="1100700" cy="15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14"/>
          <p:cNvGrpSpPr/>
          <p:nvPr/>
        </p:nvGrpSpPr>
        <p:grpSpPr>
          <a:xfrm>
            <a:off x="831279" y="914438"/>
            <a:ext cx="6828085" cy="1388817"/>
            <a:chOff x="311726" y="342910"/>
            <a:chExt cx="2560500" cy="520800"/>
          </a:xfrm>
        </p:grpSpPr>
        <p:sp>
          <p:nvSpPr>
            <p:cNvPr id="66" name="Google Shape;66;p14"/>
            <p:cNvSpPr/>
            <p:nvPr/>
          </p:nvSpPr>
          <p:spPr>
            <a:xfrm>
              <a:off x="311726" y="342910"/>
              <a:ext cx="2560500" cy="5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2">
              <a:alphaModFix/>
            </a:blip>
            <a:srcRect l="377" r="386"/>
            <a:stretch/>
          </p:blipFill>
          <p:spPr>
            <a:xfrm>
              <a:off x="391788" y="382839"/>
              <a:ext cx="2400300" cy="4410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type="secHead">
  <p:cSld name="SECTION_HEADER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1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18667" y="12435267"/>
            <a:ext cx="24384001" cy="131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18667" y="-18667"/>
            <a:ext cx="24384001" cy="93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0" y="0"/>
            <a:ext cx="831300" cy="1374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23571467" y="0"/>
            <a:ext cx="831300" cy="1374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1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18667" y="12435267"/>
            <a:ext cx="24384001" cy="1311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18667" y="-18667"/>
            <a:ext cx="24384001" cy="93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0" y="0"/>
            <a:ext cx="831300" cy="1374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23571467" y="0"/>
            <a:ext cx="831300" cy="1374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72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831200" y="2441600"/>
            <a:ext cx="22721701" cy="9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72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831200" y="2682267"/>
            <a:ext cx="10666500" cy="975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12886400" y="2682267"/>
            <a:ext cx="10666500" cy="975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72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ssistant"/>
              <a:buNone/>
              <a:defRPr sz="7500" b="1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1200" y="2441600"/>
            <a:ext cx="22721701" cy="9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ssistant"/>
              <a:buChar char="●"/>
              <a:defRPr sz="48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6355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ssistant"/>
              <a:buChar char="○"/>
              <a:defRPr sz="37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46355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ssistant"/>
              <a:buChar char="■"/>
              <a:defRPr sz="37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46355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ssistant"/>
              <a:buChar char="●"/>
              <a:defRPr sz="37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46355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ssistant"/>
              <a:buChar char="○"/>
              <a:defRPr sz="37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46355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ssistant"/>
              <a:buChar char="■"/>
              <a:defRPr sz="37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46355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ssistant"/>
              <a:buChar char="●"/>
              <a:defRPr sz="37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46355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ssistant"/>
              <a:buChar char="○"/>
              <a:defRPr sz="37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46355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Font typeface="Assistant"/>
              <a:buChar char="■"/>
              <a:defRPr sz="37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8"/>
          <p:cNvSpPr/>
          <p:nvPr/>
        </p:nvSpPr>
        <p:spPr>
          <a:xfrm>
            <a:off x="19087989" y="12700440"/>
            <a:ext cx="3489600" cy="7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0;p8"/>
          <p:cNvGrpSpPr/>
          <p:nvPr/>
        </p:nvGrpSpPr>
        <p:grpSpPr>
          <a:xfrm>
            <a:off x="22557210" y="914988"/>
            <a:ext cx="1016813" cy="1536019"/>
            <a:chOff x="8458848" y="343116"/>
            <a:chExt cx="381300" cy="576000"/>
          </a:xfrm>
        </p:grpSpPr>
        <p:sp>
          <p:nvSpPr>
            <p:cNvPr id="11" name="Google Shape;11;p8"/>
            <p:cNvSpPr/>
            <p:nvPr/>
          </p:nvSpPr>
          <p:spPr>
            <a:xfrm>
              <a:off x="8458848" y="343116"/>
              <a:ext cx="381300" cy="5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Google Shape;12;p8"/>
            <p:cNvPicPr preferRelativeResize="0"/>
            <p:nvPr/>
          </p:nvPicPr>
          <p:blipFill rotWithShape="1">
            <a:blip r:embed="rId20">
              <a:alphaModFix/>
            </a:blip>
            <a:srcRect l="79" r="79"/>
            <a:stretch/>
          </p:blipFill>
          <p:spPr>
            <a:xfrm>
              <a:off x="8480104" y="384425"/>
              <a:ext cx="338711" cy="4974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24">
          <p15:clr>
            <a:srgbClr val="EA4335"/>
          </p15:clr>
        </p15:guide>
        <p15:guide id="2" pos="14836">
          <p15:clr>
            <a:srgbClr val="EA4335"/>
          </p15:clr>
        </p15:guide>
        <p15:guide id="3" orient="horz" pos="576">
          <p15:clr>
            <a:srgbClr val="EA4335"/>
          </p15:clr>
        </p15:guide>
        <p15:guide id="4" orient="horz" pos="783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>
            <a:spLocks noGrp="1"/>
          </p:cNvSpPr>
          <p:nvPr>
            <p:ph type="title"/>
          </p:nvPr>
        </p:nvSpPr>
        <p:spPr>
          <a:xfrm>
            <a:off x="831150" y="1828825"/>
            <a:ext cx="227217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40"/>
              <a:buNone/>
            </a:pPr>
            <a:r>
              <a:rPr lang="en-US" sz="10840" dirty="0">
                <a:solidFill>
                  <a:schemeClr val="lt1"/>
                </a:solidFill>
              </a:rPr>
              <a:t>Exploratory Data Analysis Project:</a:t>
            </a:r>
            <a:endParaRPr sz="1084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40"/>
              <a:buNone/>
            </a:pPr>
            <a:r>
              <a:rPr lang="en-US" sz="10840" dirty="0">
                <a:solidFill>
                  <a:schemeClr val="lt1"/>
                </a:solidFill>
              </a:rPr>
              <a:t>Video Games Trends 1980-2020</a:t>
            </a:r>
            <a:endParaRPr sz="10840" dirty="0">
              <a:solidFill>
                <a:schemeClr val="lt1"/>
              </a:solidFill>
            </a:endParaRPr>
          </a:p>
        </p:txBody>
      </p:sp>
      <p:sp>
        <p:nvSpPr>
          <p:cNvPr id="142" name="Google Shape;142;p2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72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33"/>
              <a:buNone/>
            </a:pPr>
            <a:r>
              <a:rPr lang="en-US" sz="5800"/>
              <a:t>Used Technologies and Preparation for the Data Analysis</a:t>
            </a:r>
            <a:endParaRPr sz="580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8" name="Google Shape;148;p3"/>
          <p:cNvSpPr txBox="1">
            <a:spLocks noGrp="1"/>
          </p:cNvSpPr>
          <p:nvPr>
            <p:ph type="body" idx="1"/>
          </p:nvPr>
        </p:nvSpPr>
        <p:spPr>
          <a:xfrm>
            <a:off x="831200" y="2441600"/>
            <a:ext cx="14925600" cy="9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1219200" lvl="0" indent="-91440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Python as the main programming language</a:t>
            </a:r>
            <a:endParaRPr/>
          </a:p>
          <a:p>
            <a:pPr marL="1219200" lvl="0" indent="-91440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Pandas for visualisation, various data manipulation operations such as importing data, selecting and cleaning the data </a:t>
            </a:r>
            <a:endParaRPr/>
          </a:p>
          <a:p>
            <a:pPr marL="1219200" lvl="0" indent="-91440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Matplotlib library for visualisation</a:t>
            </a:r>
            <a:endParaRPr/>
          </a:p>
          <a:p>
            <a:pPr marL="1219200" lvl="0" indent="-91440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Jupyter Notebook as IDE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150" name="Google Shape;150;p3"/>
          <p:cNvGrpSpPr/>
          <p:nvPr/>
        </p:nvGrpSpPr>
        <p:grpSpPr>
          <a:xfrm rot="2700000">
            <a:off x="21388073" y="11178400"/>
            <a:ext cx="2847173" cy="2314378"/>
            <a:chOff x="919500" y="1916075"/>
            <a:chExt cx="1067700" cy="867900"/>
          </a:xfrm>
        </p:grpSpPr>
        <p:sp>
          <p:nvSpPr>
            <p:cNvPr id="151" name="Google Shape;151;p3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3"/>
          <p:cNvGrpSpPr/>
          <p:nvPr/>
        </p:nvGrpSpPr>
        <p:grpSpPr>
          <a:xfrm rot="8100397">
            <a:off x="1108148" y="10214983"/>
            <a:ext cx="1959545" cy="1592853"/>
            <a:chOff x="521400" y="3135325"/>
            <a:chExt cx="1067700" cy="867900"/>
          </a:xfrm>
        </p:grpSpPr>
        <p:sp>
          <p:nvSpPr>
            <p:cNvPr id="154" name="Google Shape;154;p3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6" name="Google Shape;1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204271" y="3336522"/>
            <a:ext cx="5352626" cy="70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>
            <a:spLocks noGrp="1"/>
          </p:cNvSpPr>
          <p:nvPr>
            <p:ph type="title"/>
          </p:nvPr>
        </p:nvSpPr>
        <p:spPr>
          <a:xfrm>
            <a:off x="1102425" y="727025"/>
            <a:ext cx="214752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5850"/>
              <a:t>Results: the Most Sales by Year</a:t>
            </a:r>
            <a:endParaRPr sz="585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2" name="Google Shape;162;p4"/>
          <p:cNvSpPr txBox="1">
            <a:spLocks noGrp="1"/>
          </p:cNvSpPr>
          <p:nvPr>
            <p:ph type="body" idx="1"/>
          </p:nvPr>
        </p:nvSpPr>
        <p:spPr>
          <a:xfrm>
            <a:off x="3464600" y="10939575"/>
            <a:ext cx="155544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2700"/>
              </a:spcBef>
              <a:spcAft>
                <a:spcPts val="0"/>
              </a:spcAft>
              <a:buSzPts val="275"/>
              <a:buNone/>
            </a:pPr>
            <a:r>
              <a:rPr lang="en-US" sz="3062">
                <a:highlight>
                  <a:srgbClr val="FFFFFF"/>
                </a:highlight>
              </a:rPr>
              <a:t>As we can clearly see in the graph, 2008 was the most successful year in term of sales with a value of ~679 Million USD</a:t>
            </a:r>
            <a:endParaRPr sz="4900"/>
          </a:p>
          <a:p>
            <a:pPr marL="457200" lvl="0" indent="0" algn="l" rtl="0">
              <a:lnSpc>
                <a:spcPct val="95000"/>
              </a:lnSpc>
              <a:spcBef>
                <a:spcPts val="2700"/>
              </a:spcBef>
              <a:spcAft>
                <a:spcPts val="2700"/>
              </a:spcAft>
              <a:buSzPts val="275"/>
              <a:buNone/>
            </a:pPr>
            <a:endParaRPr sz="1200"/>
          </a:p>
        </p:txBody>
      </p:sp>
      <p:sp>
        <p:nvSpPr>
          <p:cNvPr id="163" name="Google Shape;163;p4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164" name="Google Shape;164;p4"/>
          <p:cNvGrpSpPr/>
          <p:nvPr/>
        </p:nvGrpSpPr>
        <p:grpSpPr>
          <a:xfrm>
            <a:off x="831096" y="10519138"/>
            <a:ext cx="1915969" cy="1915967"/>
            <a:chOff x="3717325" y="2137000"/>
            <a:chExt cx="1104178" cy="1104176"/>
          </a:xfrm>
        </p:grpSpPr>
        <p:sp>
          <p:nvSpPr>
            <p:cNvPr id="165" name="Google Shape;165;p4"/>
            <p:cNvSpPr/>
            <p:nvPr/>
          </p:nvSpPr>
          <p:spPr>
            <a:xfrm>
              <a:off x="3717325" y="2238576"/>
              <a:ext cx="1002600" cy="100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818903" y="2137000"/>
              <a:ext cx="1002600" cy="100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0154084" y="2626249"/>
            <a:ext cx="2944512" cy="2944506"/>
            <a:chOff x="4185575" y="3320360"/>
            <a:chExt cx="1104178" cy="1104176"/>
          </a:xfrm>
        </p:grpSpPr>
        <p:sp>
          <p:nvSpPr>
            <p:cNvPr id="168" name="Google Shape;168;p4"/>
            <p:cNvSpPr/>
            <p:nvPr/>
          </p:nvSpPr>
          <p:spPr>
            <a:xfrm>
              <a:off x="4185575" y="3421936"/>
              <a:ext cx="1002600" cy="100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287153" y="3320360"/>
              <a:ext cx="1002600" cy="100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" name="Google Shape;17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75" y="2441700"/>
            <a:ext cx="15430175" cy="8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1000" y="6370705"/>
            <a:ext cx="36576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3500" y="665975"/>
            <a:ext cx="207741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43678"/>
              <a:buNone/>
            </a:pPr>
            <a:r>
              <a:rPr lang="en-US" sz="5800"/>
              <a:t>Results: When the Most Games Were Released</a:t>
            </a:r>
            <a:endParaRPr sz="5800"/>
          </a:p>
        </p:txBody>
      </p:sp>
      <p:sp>
        <p:nvSpPr>
          <p:cNvPr id="177" name="Google Shape;177;p5"/>
          <p:cNvSpPr txBox="1">
            <a:spLocks noGrp="1"/>
          </p:cNvSpPr>
          <p:nvPr>
            <p:ph type="body" idx="1"/>
          </p:nvPr>
        </p:nvSpPr>
        <p:spPr>
          <a:xfrm>
            <a:off x="4105300" y="11330150"/>
            <a:ext cx="158991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605"/>
              <a:buNone/>
            </a:pPr>
            <a:r>
              <a:rPr lang="en-US" sz="3000">
                <a:highlight>
                  <a:srgbClr val="FFFFFF"/>
                </a:highlight>
              </a:rPr>
              <a:t>2009 and 2008 are the years when the most games were released. The difference between 2008 and 2009 only 3 games: 1428 vs 1431.</a:t>
            </a:r>
            <a:endParaRPr sz="3000">
              <a:highlight>
                <a:srgbClr val="FFFFFF"/>
              </a:highlight>
            </a:endParaRPr>
          </a:p>
        </p:txBody>
      </p:sp>
      <p:sp>
        <p:nvSpPr>
          <p:cNvPr id="178" name="Google Shape;178;p5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179" name="Google Shape;179;p5"/>
          <p:cNvGrpSpPr/>
          <p:nvPr/>
        </p:nvGrpSpPr>
        <p:grpSpPr>
          <a:xfrm rot="2699758">
            <a:off x="1285768" y="10745453"/>
            <a:ext cx="3223831" cy="2620368"/>
            <a:chOff x="2318413" y="2452450"/>
            <a:chExt cx="1067700" cy="867900"/>
          </a:xfrm>
        </p:grpSpPr>
        <p:sp>
          <p:nvSpPr>
            <p:cNvPr id="180" name="Google Shape;180;p5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" name="Google Shape;18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58955" y="4073711"/>
            <a:ext cx="2893199" cy="302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22752" y="8668675"/>
            <a:ext cx="2354875" cy="24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850" y="2036375"/>
            <a:ext cx="15899100" cy="877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fee8f1fa3_0_30"/>
          <p:cNvSpPr txBox="1">
            <a:spLocks noGrp="1"/>
          </p:cNvSpPr>
          <p:nvPr>
            <p:ph type="title"/>
          </p:nvPr>
        </p:nvSpPr>
        <p:spPr>
          <a:xfrm>
            <a:off x="1803500" y="463525"/>
            <a:ext cx="206349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33"/>
              <a:buFont typeface="Arial"/>
              <a:buNone/>
            </a:pPr>
            <a:r>
              <a:rPr lang="en-US" sz="5800"/>
              <a:t>Results: the Most Popular Genres</a:t>
            </a:r>
            <a:endParaRPr sz="5800"/>
          </a:p>
        </p:txBody>
      </p:sp>
      <p:sp>
        <p:nvSpPr>
          <p:cNvPr id="190" name="Google Shape;190;gdfee8f1fa3_0_30"/>
          <p:cNvSpPr txBox="1">
            <a:spLocks noGrp="1"/>
          </p:cNvSpPr>
          <p:nvPr>
            <p:ph type="body" idx="1"/>
          </p:nvPr>
        </p:nvSpPr>
        <p:spPr>
          <a:xfrm>
            <a:off x="3538525" y="11306150"/>
            <a:ext cx="188781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688"/>
              <a:buNone/>
            </a:pPr>
            <a:r>
              <a:rPr lang="en-US" sz="3000"/>
              <a:t>Action is the most popular genre. The second place belongs to Sport and the third to Misc (Miscellaneous) games. </a:t>
            </a:r>
            <a:endParaRPr sz="3000"/>
          </a:p>
        </p:txBody>
      </p:sp>
      <p:sp>
        <p:nvSpPr>
          <p:cNvPr id="191" name="Google Shape;191;gdfee8f1fa3_0_30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92" name="Google Shape;192;gdfee8f1fa3_0_30"/>
          <p:cNvGrpSpPr/>
          <p:nvPr/>
        </p:nvGrpSpPr>
        <p:grpSpPr>
          <a:xfrm rot="2699758">
            <a:off x="549998" y="10199791"/>
            <a:ext cx="3223831" cy="2620429"/>
            <a:chOff x="2318413" y="2452450"/>
            <a:chExt cx="1067700" cy="867900"/>
          </a:xfrm>
        </p:grpSpPr>
        <p:sp>
          <p:nvSpPr>
            <p:cNvPr id="193" name="Google Shape;193;gdfee8f1fa3_0_30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dfee8f1fa3_0_30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5" name="Google Shape;195;gdfee8f1fa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88257" y="3722837"/>
            <a:ext cx="4165623" cy="58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dfee8f1fa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4057" y="3592488"/>
            <a:ext cx="4165623" cy="58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dfee8f1fa3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138" y="2048988"/>
            <a:ext cx="10123737" cy="9199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fee8f1fa3_0_50"/>
          <p:cNvSpPr txBox="1">
            <a:spLocks noGrp="1"/>
          </p:cNvSpPr>
          <p:nvPr>
            <p:ph type="title"/>
          </p:nvPr>
        </p:nvSpPr>
        <p:spPr>
          <a:xfrm>
            <a:off x="1803500" y="727025"/>
            <a:ext cx="203013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5850"/>
              <a:t>Results: the Most Popular Platform </a:t>
            </a:r>
            <a:endParaRPr sz="585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3" name="Google Shape;203;gdfee8f1fa3_0_50"/>
          <p:cNvSpPr txBox="1">
            <a:spLocks noGrp="1"/>
          </p:cNvSpPr>
          <p:nvPr>
            <p:ph type="body" idx="1"/>
          </p:nvPr>
        </p:nvSpPr>
        <p:spPr>
          <a:xfrm>
            <a:off x="1803500" y="11698975"/>
            <a:ext cx="16112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most popular platform for video games is DC from Nintendo. The second and the third places belong to  PS2 and PS3</a:t>
            </a:r>
            <a:endParaRPr sz="3000"/>
          </a:p>
          <a:p>
            <a:pPr marL="457200" lvl="0" indent="0" algn="l" rtl="0">
              <a:lnSpc>
                <a:spcPct val="95000"/>
              </a:lnSpc>
              <a:spcBef>
                <a:spcPts val="2700"/>
              </a:spcBef>
              <a:spcAft>
                <a:spcPts val="2700"/>
              </a:spcAft>
              <a:buSzPts val="275"/>
              <a:buNone/>
            </a:pPr>
            <a:endParaRPr sz="1200"/>
          </a:p>
        </p:txBody>
      </p:sp>
      <p:sp>
        <p:nvSpPr>
          <p:cNvPr id="204" name="Google Shape;204;gdfee8f1fa3_0_50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5" name="Google Shape;205;gdfee8f1fa3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450" y="2719725"/>
            <a:ext cx="15554400" cy="87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dfee8f1fa3_0_50"/>
          <p:cNvSpPr txBox="1"/>
          <p:nvPr/>
        </p:nvSpPr>
        <p:spPr>
          <a:xfrm>
            <a:off x="5766425" y="9017450"/>
            <a:ext cx="136686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07" name="Google Shape;207;gdfee8f1fa3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2225" y="2719725"/>
            <a:ext cx="7291775" cy="81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>
            <a:spLocks noGrp="1"/>
          </p:cNvSpPr>
          <p:nvPr>
            <p:ph type="title"/>
          </p:nvPr>
        </p:nvSpPr>
        <p:spPr>
          <a:xfrm>
            <a:off x="831200" y="914400"/>
            <a:ext cx="21725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Time for Nostalgie</a:t>
            </a:r>
            <a:endParaRPr/>
          </a:p>
        </p:txBody>
      </p:sp>
      <p:sp>
        <p:nvSpPr>
          <p:cNvPr id="213" name="Google Shape;213;p6"/>
          <p:cNvSpPr txBox="1">
            <a:spLocks noGrp="1"/>
          </p:cNvSpPr>
          <p:nvPr>
            <p:ph type="body" idx="1"/>
          </p:nvPr>
        </p:nvSpPr>
        <p:spPr>
          <a:xfrm>
            <a:off x="1092875" y="10244000"/>
            <a:ext cx="59805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SzPts val="4800"/>
              <a:buNone/>
            </a:pPr>
            <a:r>
              <a:rPr lang="en-US" sz="4500"/>
              <a:t>DC from Nintendo</a:t>
            </a:r>
            <a:endParaRPr sz="4500"/>
          </a:p>
        </p:txBody>
      </p:sp>
      <p:sp>
        <p:nvSpPr>
          <p:cNvPr id="214" name="Google Shape;214;p6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15" name="Google Shape;2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000" y="5127725"/>
            <a:ext cx="5577900" cy="5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4075" y="4176225"/>
            <a:ext cx="5363548" cy="536354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6"/>
          <p:cNvSpPr txBox="1"/>
          <p:nvPr/>
        </p:nvSpPr>
        <p:spPr>
          <a:xfrm>
            <a:off x="16170150" y="10141325"/>
            <a:ext cx="7451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Wii from Nintendo</a:t>
            </a:r>
            <a:endParaRPr sz="45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18" name="Google Shape;21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6525" y="5127725"/>
            <a:ext cx="6510926" cy="515665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/>
        </p:nvSpPr>
        <p:spPr>
          <a:xfrm>
            <a:off x="9563250" y="10244000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PS 3</a:t>
            </a:r>
            <a:endParaRPr sz="4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"/>
          <p:cNvSpPr txBox="1">
            <a:spLocks noGrp="1"/>
          </p:cNvSpPr>
          <p:nvPr>
            <p:ph type="sldNum" idx="12"/>
          </p:nvPr>
        </p:nvSpPr>
        <p:spPr>
          <a:xfrm>
            <a:off x="22577633" y="12700459"/>
            <a:ext cx="975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 fontScale="925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title"/>
          </p:nvPr>
        </p:nvSpPr>
        <p:spPr>
          <a:xfrm>
            <a:off x="1285874" y="914399"/>
            <a:ext cx="21145325" cy="688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</a:pPr>
            <a:r>
              <a:rPr lang="en-US" sz="11800" dirty="0"/>
              <a:t>Thank you for the attention!</a:t>
            </a:r>
            <a:endParaRPr sz="1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D5D5D"/>
      </a:dk2>
      <a:lt2>
        <a:srgbClr val="DADADA"/>
      </a:lt2>
      <a:accent1>
        <a:srgbClr val="58ADC5"/>
      </a:accent1>
      <a:accent2>
        <a:srgbClr val="8AC6D6"/>
      </a:accent2>
      <a:accent3>
        <a:srgbClr val="CDE6EE"/>
      </a:accent3>
      <a:accent4>
        <a:srgbClr val="EA5B25"/>
      </a:accent4>
      <a:accent5>
        <a:srgbClr val="F08C66"/>
      </a:accent5>
      <a:accent6>
        <a:srgbClr val="F9CEBE"/>
      </a:accent6>
      <a:hlink>
        <a:srgbClr val="58AD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Custom</PresentationFormat>
  <Paragraphs>29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Helvetica Neue</vt:lpstr>
      <vt:lpstr>Assistant</vt:lpstr>
      <vt:lpstr>Simple Light</vt:lpstr>
      <vt:lpstr>Exploratory Data Analysis Project: Video Games Trends 1980-2020</vt:lpstr>
      <vt:lpstr>Used Technologies and Preparation for the Data Analysis</vt:lpstr>
      <vt:lpstr>Results: the Most Sales by Year</vt:lpstr>
      <vt:lpstr>Results: When the Most Games Were Released</vt:lpstr>
      <vt:lpstr>Results: the Most Popular Genres</vt:lpstr>
      <vt:lpstr>Results: the Most Popular Platform </vt:lpstr>
      <vt:lpstr>Time for Nostalgie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Project: Video Games Trends 1980-2020</dc:title>
  <cp:lastModifiedBy>Imane El Kasr (STU72996)</cp:lastModifiedBy>
  <cp:revision>1</cp:revision>
  <dcterms:modified xsi:type="dcterms:W3CDTF">2021-08-19T16:31:19Z</dcterms:modified>
</cp:coreProperties>
</file>